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64" r:id="rId3"/>
    <p:sldId id="257" r:id="rId4"/>
    <p:sldId id="258" r:id="rId5"/>
    <p:sldId id="259" r:id="rId6"/>
    <p:sldId id="260" r:id="rId7"/>
    <p:sldId id="261" r:id="rId8"/>
    <p:sldId id="262" r:id="rId9"/>
    <p:sldId id="263" r:id="rId10"/>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2B9F633-1698-4ED1-9EB4-FB210B5442AE}" type="datetimeFigureOut">
              <a:rPr lang="ar-IQ" smtClean="0"/>
              <a:t>19/02/1442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24EFEAA-F583-418A-A0A8-AFD115178CF8}" type="slidenum">
              <a:rPr lang="ar-IQ" smtClean="0"/>
              <a:t>‹#›</a:t>
            </a:fld>
            <a:endParaRPr lang="ar-IQ"/>
          </a:p>
        </p:txBody>
      </p:sp>
    </p:spTree>
    <p:extLst>
      <p:ext uri="{BB962C8B-B14F-4D97-AF65-F5344CB8AC3E}">
        <p14:creationId xmlns:p14="http://schemas.microsoft.com/office/powerpoint/2010/main" val="40071773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B9F633-1698-4ED1-9EB4-FB210B5442AE}" type="datetimeFigureOut">
              <a:rPr lang="ar-IQ" smtClean="0"/>
              <a:t>19/02/1442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24EFEAA-F583-418A-A0A8-AFD115178CF8}" type="slidenum">
              <a:rPr lang="ar-IQ" smtClean="0"/>
              <a:t>‹#›</a:t>
            </a:fld>
            <a:endParaRPr lang="ar-IQ"/>
          </a:p>
        </p:txBody>
      </p:sp>
    </p:spTree>
    <p:extLst>
      <p:ext uri="{BB962C8B-B14F-4D97-AF65-F5344CB8AC3E}">
        <p14:creationId xmlns:p14="http://schemas.microsoft.com/office/powerpoint/2010/main" val="1834113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B9F633-1698-4ED1-9EB4-FB210B5442AE}" type="datetimeFigureOut">
              <a:rPr lang="ar-IQ" smtClean="0"/>
              <a:t>19/02/1442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24EFEAA-F583-418A-A0A8-AFD115178CF8}" type="slidenum">
              <a:rPr lang="ar-IQ" smtClean="0"/>
              <a:t>‹#›</a:t>
            </a:fld>
            <a:endParaRPr lang="ar-IQ"/>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017400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B9F633-1698-4ED1-9EB4-FB210B5442AE}" type="datetimeFigureOut">
              <a:rPr lang="ar-IQ" smtClean="0"/>
              <a:t>19/02/1442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24EFEAA-F583-418A-A0A8-AFD115178CF8}" type="slidenum">
              <a:rPr lang="ar-IQ" smtClean="0"/>
              <a:t>‹#›</a:t>
            </a:fld>
            <a:endParaRPr lang="ar-IQ"/>
          </a:p>
        </p:txBody>
      </p:sp>
    </p:spTree>
    <p:extLst>
      <p:ext uri="{BB962C8B-B14F-4D97-AF65-F5344CB8AC3E}">
        <p14:creationId xmlns:p14="http://schemas.microsoft.com/office/powerpoint/2010/main" val="42283098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B9F633-1698-4ED1-9EB4-FB210B5442AE}" type="datetimeFigureOut">
              <a:rPr lang="ar-IQ" smtClean="0"/>
              <a:t>19/02/1442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24EFEAA-F583-418A-A0A8-AFD115178CF8}" type="slidenum">
              <a:rPr lang="ar-IQ" smtClean="0"/>
              <a:t>‹#›</a:t>
            </a:fld>
            <a:endParaRPr lang="ar-IQ"/>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7631068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B9F633-1698-4ED1-9EB4-FB210B5442AE}" type="datetimeFigureOut">
              <a:rPr lang="ar-IQ" smtClean="0"/>
              <a:t>19/02/1442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24EFEAA-F583-418A-A0A8-AFD115178CF8}" type="slidenum">
              <a:rPr lang="ar-IQ" smtClean="0"/>
              <a:t>‹#›</a:t>
            </a:fld>
            <a:endParaRPr lang="ar-IQ"/>
          </a:p>
        </p:txBody>
      </p:sp>
    </p:spTree>
    <p:extLst>
      <p:ext uri="{BB962C8B-B14F-4D97-AF65-F5344CB8AC3E}">
        <p14:creationId xmlns:p14="http://schemas.microsoft.com/office/powerpoint/2010/main" val="35455031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2B9F633-1698-4ED1-9EB4-FB210B5442AE}" type="datetimeFigureOut">
              <a:rPr lang="ar-IQ" smtClean="0"/>
              <a:t>19/02/1442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24EFEAA-F583-418A-A0A8-AFD115178CF8}" type="slidenum">
              <a:rPr lang="ar-IQ" smtClean="0"/>
              <a:t>‹#›</a:t>
            </a:fld>
            <a:endParaRPr lang="ar-IQ"/>
          </a:p>
        </p:txBody>
      </p:sp>
    </p:spTree>
    <p:extLst>
      <p:ext uri="{BB962C8B-B14F-4D97-AF65-F5344CB8AC3E}">
        <p14:creationId xmlns:p14="http://schemas.microsoft.com/office/powerpoint/2010/main" val="38099286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2B9F633-1698-4ED1-9EB4-FB210B5442AE}" type="datetimeFigureOut">
              <a:rPr lang="ar-IQ" smtClean="0"/>
              <a:t>19/02/1442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24EFEAA-F583-418A-A0A8-AFD115178CF8}" type="slidenum">
              <a:rPr lang="ar-IQ" smtClean="0"/>
              <a:t>‹#›</a:t>
            </a:fld>
            <a:endParaRPr lang="ar-IQ"/>
          </a:p>
        </p:txBody>
      </p:sp>
    </p:spTree>
    <p:extLst>
      <p:ext uri="{BB962C8B-B14F-4D97-AF65-F5344CB8AC3E}">
        <p14:creationId xmlns:p14="http://schemas.microsoft.com/office/powerpoint/2010/main" val="1019817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2B9F633-1698-4ED1-9EB4-FB210B5442AE}" type="datetimeFigureOut">
              <a:rPr lang="ar-IQ" smtClean="0"/>
              <a:t>19/02/1442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24EFEAA-F583-418A-A0A8-AFD115178CF8}" type="slidenum">
              <a:rPr lang="ar-IQ" smtClean="0"/>
              <a:t>‹#›</a:t>
            </a:fld>
            <a:endParaRPr lang="ar-IQ"/>
          </a:p>
        </p:txBody>
      </p:sp>
    </p:spTree>
    <p:extLst>
      <p:ext uri="{BB962C8B-B14F-4D97-AF65-F5344CB8AC3E}">
        <p14:creationId xmlns:p14="http://schemas.microsoft.com/office/powerpoint/2010/main" val="3506606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B9F633-1698-4ED1-9EB4-FB210B5442AE}" type="datetimeFigureOut">
              <a:rPr lang="ar-IQ" smtClean="0"/>
              <a:t>19/02/1442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24EFEAA-F583-418A-A0A8-AFD115178CF8}" type="slidenum">
              <a:rPr lang="ar-IQ" smtClean="0"/>
              <a:t>‹#›</a:t>
            </a:fld>
            <a:endParaRPr lang="ar-IQ"/>
          </a:p>
        </p:txBody>
      </p:sp>
    </p:spTree>
    <p:extLst>
      <p:ext uri="{BB962C8B-B14F-4D97-AF65-F5344CB8AC3E}">
        <p14:creationId xmlns:p14="http://schemas.microsoft.com/office/powerpoint/2010/main" val="1327376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2B9F633-1698-4ED1-9EB4-FB210B5442AE}" type="datetimeFigureOut">
              <a:rPr lang="ar-IQ" smtClean="0"/>
              <a:t>19/02/1442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24EFEAA-F583-418A-A0A8-AFD115178CF8}" type="slidenum">
              <a:rPr lang="ar-IQ" smtClean="0"/>
              <a:t>‹#›</a:t>
            </a:fld>
            <a:endParaRPr lang="ar-IQ"/>
          </a:p>
        </p:txBody>
      </p:sp>
    </p:spTree>
    <p:extLst>
      <p:ext uri="{BB962C8B-B14F-4D97-AF65-F5344CB8AC3E}">
        <p14:creationId xmlns:p14="http://schemas.microsoft.com/office/powerpoint/2010/main" val="8653918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2B9F633-1698-4ED1-9EB4-FB210B5442AE}" type="datetimeFigureOut">
              <a:rPr lang="ar-IQ" smtClean="0"/>
              <a:t>19/02/1442</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624EFEAA-F583-418A-A0A8-AFD115178CF8}" type="slidenum">
              <a:rPr lang="ar-IQ" smtClean="0"/>
              <a:t>‹#›</a:t>
            </a:fld>
            <a:endParaRPr lang="ar-IQ"/>
          </a:p>
        </p:txBody>
      </p:sp>
    </p:spTree>
    <p:extLst>
      <p:ext uri="{BB962C8B-B14F-4D97-AF65-F5344CB8AC3E}">
        <p14:creationId xmlns:p14="http://schemas.microsoft.com/office/powerpoint/2010/main" val="3377427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2B9F633-1698-4ED1-9EB4-FB210B5442AE}" type="datetimeFigureOut">
              <a:rPr lang="ar-IQ" smtClean="0"/>
              <a:t>19/02/1442</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624EFEAA-F583-418A-A0A8-AFD115178CF8}" type="slidenum">
              <a:rPr lang="ar-IQ" smtClean="0"/>
              <a:t>‹#›</a:t>
            </a:fld>
            <a:endParaRPr lang="ar-IQ"/>
          </a:p>
        </p:txBody>
      </p:sp>
    </p:spTree>
    <p:extLst>
      <p:ext uri="{BB962C8B-B14F-4D97-AF65-F5344CB8AC3E}">
        <p14:creationId xmlns:p14="http://schemas.microsoft.com/office/powerpoint/2010/main" val="2301546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B9F633-1698-4ED1-9EB4-FB210B5442AE}" type="datetimeFigureOut">
              <a:rPr lang="ar-IQ" smtClean="0"/>
              <a:t>19/02/1442</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624EFEAA-F583-418A-A0A8-AFD115178CF8}" type="slidenum">
              <a:rPr lang="ar-IQ" smtClean="0"/>
              <a:t>‹#›</a:t>
            </a:fld>
            <a:endParaRPr lang="ar-IQ"/>
          </a:p>
        </p:txBody>
      </p:sp>
    </p:spTree>
    <p:extLst>
      <p:ext uri="{BB962C8B-B14F-4D97-AF65-F5344CB8AC3E}">
        <p14:creationId xmlns:p14="http://schemas.microsoft.com/office/powerpoint/2010/main" val="15934829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B9F633-1698-4ED1-9EB4-FB210B5442AE}" type="datetimeFigureOut">
              <a:rPr lang="ar-IQ" smtClean="0"/>
              <a:t>19/02/1442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24EFEAA-F583-418A-A0A8-AFD115178CF8}" type="slidenum">
              <a:rPr lang="ar-IQ" smtClean="0"/>
              <a:t>‹#›</a:t>
            </a:fld>
            <a:endParaRPr lang="ar-IQ"/>
          </a:p>
        </p:txBody>
      </p:sp>
    </p:spTree>
    <p:extLst>
      <p:ext uri="{BB962C8B-B14F-4D97-AF65-F5344CB8AC3E}">
        <p14:creationId xmlns:p14="http://schemas.microsoft.com/office/powerpoint/2010/main" val="19208585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B9F633-1698-4ED1-9EB4-FB210B5442AE}" type="datetimeFigureOut">
              <a:rPr lang="ar-IQ" smtClean="0"/>
              <a:t>19/02/1442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24EFEAA-F583-418A-A0A8-AFD115178CF8}" type="slidenum">
              <a:rPr lang="ar-IQ" smtClean="0"/>
              <a:t>‹#›</a:t>
            </a:fld>
            <a:endParaRPr lang="ar-IQ"/>
          </a:p>
        </p:txBody>
      </p:sp>
    </p:spTree>
    <p:extLst>
      <p:ext uri="{BB962C8B-B14F-4D97-AF65-F5344CB8AC3E}">
        <p14:creationId xmlns:p14="http://schemas.microsoft.com/office/powerpoint/2010/main" val="12332616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2B9F633-1698-4ED1-9EB4-FB210B5442AE}" type="datetimeFigureOut">
              <a:rPr lang="ar-IQ" smtClean="0"/>
              <a:t>19/02/1442</a:t>
            </a:fld>
            <a:endParaRPr lang="ar-IQ"/>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24EFEAA-F583-418A-A0A8-AFD115178CF8}" type="slidenum">
              <a:rPr lang="ar-IQ" smtClean="0"/>
              <a:t>‹#›</a:t>
            </a:fld>
            <a:endParaRPr lang="ar-IQ"/>
          </a:p>
        </p:txBody>
      </p:sp>
    </p:spTree>
    <p:extLst>
      <p:ext uri="{BB962C8B-B14F-4D97-AF65-F5344CB8AC3E}">
        <p14:creationId xmlns:p14="http://schemas.microsoft.com/office/powerpoint/2010/main" val="12998895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1" eaLnBrk="1" latinLnBrk="0" hangingPunct="1">
        <a:spcBef>
          <a:spcPct val="0"/>
        </a:spcBef>
        <a:buNone/>
        <a:defRPr sz="36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65915" y="605307"/>
            <a:ext cx="8564451" cy="5125791"/>
          </a:xfrm>
        </p:spPr>
        <p:txBody>
          <a:bodyPr/>
          <a:lstStyle/>
          <a:p>
            <a:pPr algn="ctr"/>
            <a:r>
              <a:rPr lang="en-US" dirty="0" smtClean="0">
                <a:solidFill>
                  <a:schemeClr val="tx1"/>
                </a:solidFill>
              </a:rPr>
              <a:t>Mechanism of labor</a:t>
            </a:r>
            <a:br>
              <a:rPr lang="en-US" dirty="0" smtClean="0">
                <a:solidFill>
                  <a:schemeClr val="tx1"/>
                </a:solidFill>
              </a:rPr>
            </a:br>
            <a:r>
              <a:rPr lang="en-US" sz="4400" dirty="0" smtClean="0">
                <a:solidFill>
                  <a:schemeClr val="tx1"/>
                </a:solidFill>
              </a:rPr>
              <a:t>presented by</a:t>
            </a:r>
            <a:r>
              <a:rPr lang="en-US" dirty="0" smtClean="0">
                <a:solidFill>
                  <a:schemeClr val="tx1"/>
                </a:solidFill>
              </a:rPr>
              <a:t/>
            </a:r>
            <a:br>
              <a:rPr lang="en-US" dirty="0" smtClean="0">
                <a:solidFill>
                  <a:schemeClr val="tx1"/>
                </a:solidFill>
              </a:rPr>
            </a:br>
            <a:r>
              <a:rPr lang="en-US" dirty="0" smtClean="0">
                <a:solidFill>
                  <a:schemeClr val="tx1"/>
                </a:solidFill>
              </a:rPr>
              <a:t>Dr. </a:t>
            </a:r>
            <a:r>
              <a:rPr lang="en-US" dirty="0" err="1" smtClean="0">
                <a:solidFill>
                  <a:schemeClr val="tx1"/>
                </a:solidFill>
              </a:rPr>
              <a:t>Methal</a:t>
            </a:r>
            <a:r>
              <a:rPr lang="en-US" dirty="0" smtClean="0">
                <a:solidFill>
                  <a:schemeClr val="tx1"/>
                </a:solidFill>
              </a:rPr>
              <a:t> </a:t>
            </a:r>
            <a:r>
              <a:rPr lang="en-US" dirty="0" err="1" smtClean="0">
                <a:solidFill>
                  <a:schemeClr val="tx1"/>
                </a:solidFill>
              </a:rPr>
              <a:t>A.Alrubaie</a:t>
            </a:r>
            <a:r>
              <a:rPr lang="en-US" dirty="0" smtClean="0">
                <a:solidFill>
                  <a:schemeClr val="tx1"/>
                </a:solidFill>
              </a:rPr>
              <a:t/>
            </a:r>
            <a:br>
              <a:rPr lang="en-US" dirty="0" smtClean="0">
                <a:solidFill>
                  <a:schemeClr val="tx1"/>
                </a:solidFill>
              </a:rPr>
            </a:br>
            <a:r>
              <a:rPr lang="en-US" sz="4400" dirty="0" smtClean="0">
                <a:solidFill>
                  <a:schemeClr val="tx1"/>
                </a:solidFill>
              </a:rPr>
              <a:t>Assistant professor</a:t>
            </a:r>
            <a:r>
              <a:rPr lang="en-US" dirty="0" smtClean="0">
                <a:solidFill>
                  <a:schemeClr val="tx1"/>
                </a:solidFill>
              </a:rPr>
              <a:t/>
            </a:r>
            <a:br>
              <a:rPr lang="en-US" dirty="0" smtClean="0">
                <a:solidFill>
                  <a:schemeClr val="tx1"/>
                </a:solidFill>
              </a:rPr>
            </a:br>
            <a:r>
              <a:rPr lang="en-US" sz="3600" dirty="0" smtClean="0">
                <a:solidFill>
                  <a:schemeClr val="tx1"/>
                </a:solidFill>
              </a:rPr>
              <a:t>Department of Obstetric &amp; Gynecology</a:t>
            </a:r>
            <a:endParaRPr lang="ar-IQ" sz="3600" dirty="0">
              <a:solidFill>
                <a:schemeClr val="tx1"/>
              </a:solidFill>
            </a:endParaRPr>
          </a:p>
        </p:txBody>
      </p:sp>
    </p:spTree>
    <p:extLst>
      <p:ext uri="{BB962C8B-B14F-4D97-AF65-F5344CB8AC3E}">
        <p14:creationId xmlns:p14="http://schemas.microsoft.com/office/powerpoint/2010/main" val="4429085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1972" y="1545465"/>
            <a:ext cx="9968248" cy="5059705"/>
          </a:xfrm>
        </p:spPr>
        <p:txBody>
          <a:bodyPr>
            <a:normAutofit lnSpcReduction="10000"/>
          </a:bodyPr>
          <a:lstStyle/>
          <a:p>
            <a:pPr algn="l"/>
            <a:endParaRPr lang="en-US" sz="3600" dirty="0" smtClean="0">
              <a:latin typeface="Arial" panose="020B0604020202020204" pitchFamily="34" charset="0"/>
              <a:cs typeface="Arial" panose="020B0604020202020204" pitchFamily="34" charset="0"/>
            </a:endParaRPr>
          </a:p>
          <a:p>
            <a:pPr algn="l"/>
            <a:r>
              <a:rPr lang="en-US" sz="4000" dirty="0" smtClean="0">
                <a:latin typeface="Arial" panose="020B0604020202020204" pitchFamily="34" charset="0"/>
                <a:cs typeface="Arial" panose="020B0604020202020204" pitchFamily="34" charset="0"/>
              </a:rPr>
              <a:t>What is the definition of mechanism of labor.</a:t>
            </a:r>
          </a:p>
          <a:p>
            <a:pPr algn="l"/>
            <a:r>
              <a:rPr lang="en-US" sz="4000" dirty="0" smtClean="0">
                <a:latin typeface="Arial" panose="020B0604020202020204" pitchFamily="34" charset="0"/>
                <a:cs typeface="Arial" panose="020B0604020202020204" pitchFamily="34" charset="0"/>
              </a:rPr>
              <a:t>What are the movement that the fetus undergo to complete the process of delivery.</a:t>
            </a:r>
          </a:p>
          <a:p>
            <a:pPr algn="l"/>
            <a:r>
              <a:rPr lang="en-US" sz="4000" dirty="0" smtClean="0">
                <a:latin typeface="Arial" panose="020B0604020202020204" pitchFamily="34" charset="0"/>
                <a:cs typeface="Arial" panose="020B0604020202020204" pitchFamily="34" charset="0"/>
              </a:rPr>
              <a:t>What is the role of each movement to complete the delivery of head.</a:t>
            </a:r>
            <a:endParaRPr lang="ar-IQ" sz="4000" dirty="0">
              <a:latin typeface="Arial" panose="020B0604020202020204" pitchFamily="34" charset="0"/>
              <a:cs typeface="Arial" panose="020B0604020202020204" pitchFamily="34" charset="0"/>
            </a:endParaRPr>
          </a:p>
        </p:txBody>
      </p:sp>
      <p:sp>
        <p:nvSpPr>
          <p:cNvPr id="4" name="Title 3"/>
          <p:cNvSpPr>
            <a:spLocks noGrp="1"/>
          </p:cNvSpPr>
          <p:nvPr>
            <p:ph type="title"/>
          </p:nvPr>
        </p:nvSpPr>
        <p:spPr/>
        <p:txBody>
          <a:bodyPr>
            <a:normAutofit/>
          </a:bodyPr>
          <a:lstStyle/>
          <a:p>
            <a:pPr algn="ctr"/>
            <a:r>
              <a:rPr lang="en-US" sz="5400" dirty="0" smtClean="0">
                <a:latin typeface="Arial" panose="020B0604020202020204" pitchFamily="34" charset="0"/>
                <a:cs typeface="Arial" panose="020B0604020202020204" pitchFamily="34" charset="0"/>
              </a:rPr>
              <a:t>Objectives</a:t>
            </a:r>
            <a:endParaRPr lang="ar-IQ" sz="5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719317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smtClean="0"/>
              <a:t>Definition</a:t>
            </a:r>
            <a:endParaRPr lang="ar-IQ" sz="5400" dirty="0"/>
          </a:p>
        </p:txBody>
      </p:sp>
      <p:sp>
        <p:nvSpPr>
          <p:cNvPr id="3" name="Content Placeholder 2"/>
          <p:cNvSpPr>
            <a:spLocks noGrp="1"/>
          </p:cNvSpPr>
          <p:nvPr>
            <p:ph idx="1"/>
          </p:nvPr>
        </p:nvSpPr>
        <p:spPr>
          <a:xfrm>
            <a:off x="309093" y="1596981"/>
            <a:ext cx="9208393" cy="4881092"/>
          </a:xfrm>
        </p:spPr>
        <p:txBody>
          <a:bodyPr>
            <a:normAutofit lnSpcReduction="10000"/>
          </a:bodyPr>
          <a:lstStyle/>
          <a:p>
            <a:pPr algn="l"/>
            <a:r>
              <a:rPr lang="en-US" sz="4800" dirty="0" smtClean="0">
                <a:latin typeface="Arial" panose="020B0604020202020204" pitchFamily="34" charset="0"/>
                <a:cs typeface="Arial" panose="020B0604020202020204" pitchFamily="34" charset="0"/>
              </a:rPr>
              <a:t>It is a series of changes in position &amp; attitude that the fetus undergo through its passage through birth canal. It is described for vertex presentation &amp; </a:t>
            </a:r>
            <a:r>
              <a:rPr lang="en-US" sz="4800" dirty="0" err="1" smtClean="0">
                <a:latin typeface="Arial" panose="020B0604020202020204" pitchFamily="34" charset="0"/>
                <a:cs typeface="Arial" panose="020B0604020202020204" pitchFamily="34" charset="0"/>
              </a:rPr>
              <a:t>gynoecoid</a:t>
            </a:r>
            <a:r>
              <a:rPr lang="en-US" sz="4800" dirty="0" smtClean="0">
                <a:latin typeface="Arial" panose="020B0604020202020204" pitchFamily="34" charset="0"/>
                <a:cs typeface="Arial" panose="020B0604020202020204" pitchFamily="34" charset="0"/>
              </a:rPr>
              <a:t> pelvis.</a:t>
            </a:r>
            <a:endParaRPr lang="ar-IQ" sz="4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513801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smtClean="0">
                <a:latin typeface="Arial" panose="020B0604020202020204" pitchFamily="34" charset="0"/>
                <a:cs typeface="Arial" panose="020B0604020202020204" pitchFamily="34" charset="0"/>
              </a:rPr>
              <a:t>Cardinal movement of labor</a:t>
            </a:r>
            <a:endParaRPr lang="ar-IQ" sz="44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28788" y="1416676"/>
            <a:ext cx="10959921" cy="5441323"/>
          </a:xfrm>
        </p:spPr>
        <p:txBody>
          <a:bodyPr>
            <a:normAutofit fontScale="92500" lnSpcReduction="20000"/>
          </a:bodyPr>
          <a:lstStyle/>
          <a:p>
            <a:pPr algn="l"/>
            <a:r>
              <a:rPr lang="en-US" sz="3600" dirty="0" smtClean="0"/>
              <a:t>1</a:t>
            </a:r>
            <a:r>
              <a:rPr lang="en-US" sz="3600" dirty="0" smtClean="0">
                <a:latin typeface="Arial" panose="020B0604020202020204" pitchFamily="34" charset="0"/>
                <a:cs typeface="Arial" panose="020B0604020202020204" pitchFamily="34" charset="0"/>
              </a:rPr>
              <a:t>. </a:t>
            </a:r>
            <a:r>
              <a:rPr lang="en-US" sz="3600" b="1" dirty="0" smtClean="0">
                <a:latin typeface="Arial" panose="020B0604020202020204" pitchFamily="34" charset="0"/>
                <a:cs typeface="Arial" panose="020B0604020202020204" pitchFamily="34" charset="0"/>
              </a:rPr>
              <a:t>Engagement:-</a:t>
            </a:r>
          </a:p>
          <a:p>
            <a:pPr algn="l"/>
            <a:r>
              <a:rPr lang="en-US" sz="3200" dirty="0" smtClean="0">
                <a:latin typeface="Arial" panose="020B0604020202020204" pitchFamily="34" charset="0"/>
                <a:cs typeface="Arial" panose="020B0604020202020204" pitchFamily="34" charset="0"/>
              </a:rPr>
              <a:t>It is the passage of the largest transverse diameter of the fetal head (biparital diameter) through pelvic inlet.</a:t>
            </a:r>
          </a:p>
          <a:p>
            <a:pPr algn="l"/>
            <a:r>
              <a:rPr lang="en-US" sz="3200" dirty="0" smtClean="0">
                <a:latin typeface="Arial" panose="020B0604020202020204" pitchFamily="34" charset="0"/>
                <a:cs typeface="Arial" panose="020B0604020202020204" pitchFamily="34" charset="0"/>
              </a:rPr>
              <a:t>It occur at 36weeks in majority of primigravida &amp; at time of labor in multigravida.</a:t>
            </a:r>
          </a:p>
          <a:p>
            <a:pPr algn="l"/>
            <a:r>
              <a:rPr lang="en-US" sz="3200" dirty="0" smtClean="0">
                <a:latin typeface="Arial" panose="020B0604020202020204" pitchFamily="34" charset="0"/>
                <a:cs typeface="Arial" panose="020B0604020202020204" pitchFamily="34" charset="0"/>
              </a:rPr>
              <a:t>The head is said to engaged if 2/5 of head is palpable abdominally.</a:t>
            </a:r>
          </a:p>
          <a:p>
            <a:pPr algn="l"/>
            <a:r>
              <a:rPr lang="en-US" sz="3200" dirty="0" smtClean="0">
                <a:latin typeface="Arial" panose="020B0604020202020204" pitchFamily="34" charset="0"/>
                <a:cs typeface="Arial" panose="020B0604020202020204" pitchFamily="34" charset="0"/>
              </a:rPr>
              <a:t>The head enter the pelvis in (</a:t>
            </a:r>
            <a:r>
              <a:rPr lang="en-US" sz="3200" dirty="0" err="1" smtClean="0">
                <a:latin typeface="Arial" panose="020B0604020202020204" pitchFamily="34" charset="0"/>
                <a:cs typeface="Arial" panose="020B0604020202020204" pitchFamily="34" charset="0"/>
              </a:rPr>
              <a:t>occipito</a:t>
            </a:r>
            <a:r>
              <a:rPr lang="en-US" sz="3200" dirty="0" smtClean="0">
                <a:latin typeface="Arial" panose="020B0604020202020204" pitchFamily="34" charset="0"/>
                <a:cs typeface="Arial" panose="020B0604020202020204" pitchFamily="34" charset="0"/>
              </a:rPr>
              <a:t>-transverse) position so the anterior parietal bones slide over symphysis pubis followed by posterior parietal bone so that the sagittal suture remain synclitic (midway between symphsis pubis &amp; sacral promontory). </a:t>
            </a:r>
            <a:endParaRPr lang="ar-IQ"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056055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0153" y="90153"/>
            <a:ext cx="10380371" cy="6645498"/>
          </a:xfrm>
        </p:spPr>
        <p:txBody>
          <a:bodyPr>
            <a:normAutofit fontScale="92500" lnSpcReduction="10000"/>
          </a:bodyPr>
          <a:lstStyle/>
          <a:p>
            <a:pPr algn="l"/>
            <a:r>
              <a:rPr lang="en-US" sz="3200" dirty="0" smtClean="0">
                <a:latin typeface="Arial" panose="020B0604020202020204" pitchFamily="34" charset="0"/>
                <a:cs typeface="Arial" panose="020B0604020202020204" pitchFamily="34" charset="0"/>
              </a:rPr>
              <a:t>If the sagittal suture lie close to sacral promontory so the anterior parietal bone will be the presenting part to examining fingers so called (</a:t>
            </a:r>
            <a:r>
              <a:rPr lang="en-US" sz="3200" b="1" dirty="0" smtClean="0">
                <a:latin typeface="Arial" panose="020B0604020202020204" pitchFamily="34" charset="0"/>
                <a:cs typeface="Arial" panose="020B0604020202020204" pitchFamily="34" charset="0"/>
              </a:rPr>
              <a:t>anterior asynclitism</a:t>
            </a:r>
            <a:r>
              <a:rPr lang="en-US" sz="3200" dirty="0" smtClean="0">
                <a:latin typeface="Arial" panose="020B0604020202020204" pitchFamily="34" charset="0"/>
                <a:cs typeface="Arial" panose="020B0604020202020204" pitchFamily="34" charset="0"/>
              </a:rPr>
              <a:t>).If the sagittal suture lie close to symphysis pubis so the posterior parietal bone will be the presenting so called (</a:t>
            </a:r>
            <a:r>
              <a:rPr lang="en-US" sz="3200" b="1" dirty="0" smtClean="0">
                <a:latin typeface="Arial" panose="020B0604020202020204" pitchFamily="34" charset="0"/>
                <a:cs typeface="Arial" panose="020B0604020202020204" pitchFamily="34" charset="0"/>
              </a:rPr>
              <a:t>posterior asynclitism</a:t>
            </a:r>
            <a:r>
              <a:rPr lang="en-US" sz="3200" dirty="0" smtClean="0">
                <a:latin typeface="Arial" panose="020B0604020202020204" pitchFamily="34" charset="0"/>
                <a:cs typeface="Arial" panose="020B0604020202020204" pitchFamily="34" charset="0"/>
              </a:rPr>
              <a:t>).                                                       </a:t>
            </a:r>
            <a:r>
              <a:rPr lang="en-US" sz="3600" b="1" dirty="0" smtClean="0">
                <a:latin typeface="Arial" panose="020B0604020202020204" pitchFamily="34" charset="0"/>
                <a:cs typeface="Arial" panose="020B0604020202020204" pitchFamily="34" charset="0"/>
              </a:rPr>
              <a:t>2. Descent:-                                                                          </a:t>
            </a:r>
            <a:r>
              <a:rPr lang="en-US" sz="3200" dirty="0" smtClean="0">
                <a:latin typeface="Arial" panose="020B0604020202020204" pitchFamily="34" charset="0"/>
                <a:cs typeface="Arial" panose="020B0604020202020204" pitchFamily="34" charset="0"/>
              </a:rPr>
              <a:t>In primigravida as engagement occur at 36 weeks so further descent not occur until the second stage of labor. In multipara descent occur with engagement at the onset of labor. Descent is brought by one or more of the following forces:- 1. Pressure of amniotic fluid. 2.Pressure of the fundus upon the breech.                                                          3. Contraction of abdominal muscles.                                   4.Extension &amp; straighten of fetal body. </a:t>
            </a:r>
            <a:endParaRPr lang="ar-IQ"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561165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0152" y="218941"/>
            <a:ext cx="10328856" cy="6439436"/>
          </a:xfrm>
        </p:spPr>
        <p:txBody>
          <a:bodyPr>
            <a:normAutofit lnSpcReduction="10000"/>
          </a:bodyPr>
          <a:lstStyle/>
          <a:p>
            <a:pPr algn="l"/>
            <a:r>
              <a:rPr lang="en-US" sz="3600" b="1" dirty="0" smtClean="0">
                <a:latin typeface="Arial" panose="020B0604020202020204" pitchFamily="34" charset="0"/>
                <a:cs typeface="Arial" panose="020B0604020202020204" pitchFamily="34" charset="0"/>
              </a:rPr>
              <a:t>3.Flexion:-                                                                 </a:t>
            </a:r>
            <a:r>
              <a:rPr lang="en-US" sz="3200" dirty="0" smtClean="0">
                <a:latin typeface="Arial" panose="020B0604020202020204" pitchFamily="34" charset="0"/>
                <a:cs typeface="Arial" panose="020B0604020202020204" pitchFamily="34" charset="0"/>
              </a:rPr>
              <a:t>As the head descend it meet the resistance from cervix, pelvic wall &amp; pelvic floor so the head undergo flexion and the chin become in contact with fetal thorax &amp; the longer diameter (</a:t>
            </a:r>
            <a:r>
              <a:rPr lang="en-US" sz="3200" b="1" dirty="0" err="1" smtClean="0">
                <a:latin typeface="Arial" panose="020B0604020202020204" pitchFamily="34" charset="0"/>
                <a:cs typeface="Arial" panose="020B0604020202020204" pitchFamily="34" charset="0"/>
              </a:rPr>
              <a:t>occipito</a:t>
            </a:r>
            <a:r>
              <a:rPr lang="en-US" sz="3200" b="1" dirty="0" smtClean="0">
                <a:latin typeface="Arial" panose="020B0604020202020204" pitchFamily="34" charset="0"/>
                <a:cs typeface="Arial" panose="020B0604020202020204" pitchFamily="34" charset="0"/>
              </a:rPr>
              <a:t>-frontal</a:t>
            </a:r>
            <a:r>
              <a:rPr lang="en-US" sz="3200" dirty="0" smtClean="0">
                <a:latin typeface="Arial" panose="020B0604020202020204" pitchFamily="34" charset="0"/>
                <a:cs typeface="Arial" panose="020B0604020202020204" pitchFamily="34" charset="0"/>
              </a:rPr>
              <a:t>) diameter of the skull change to shorter (</a:t>
            </a:r>
            <a:r>
              <a:rPr lang="en-US" sz="3200" b="1" dirty="0" err="1" smtClean="0">
                <a:latin typeface="Arial" panose="020B0604020202020204" pitchFamily="34" charset="0"/>
                <a:cs typeface="Arial" panose="020B0604020202020204" pitchFamily="34" charset="0"/>
              </a:rPr>
              <a:t>suboccipito</a:t>
            </a:r>
            <a:r>
              <a:rPr lang="en-US" sz="3200" b="1" dirty="0" smtClean="0">
                <a:latin typeface="Arial" panose="020B0604020202020204" pitchFamily="34" charset="0"/>
                <a:cs typeface="Arial" panose="020B0604020202020204" pitchFamily="34" charset="0"/>
              </a:rPr>
              <a:t>-pragmatic) </a:t>
            </a:r>
            <a:r>
              <a:rPr lang="en-US" sz="3200" dirty="0" smtClean="0">
                <a:latin typeface="Arial" panose="020B0604020202020204" pitchFamily="34" charset="0"/>
                <a:cs typeface="Arial" panose="020B0604020202020204" pitchFamily="34" charset="0"/>
              </a:rPr>
              <a:t>diameter.                                                               </a:t>
            </a:r>
            <a:r>
              <a:rPr lang="en-US" sz="3600" b="1" dirty="0" smtClean="0">
                <a:latin typeface="Arial" panose="020B0604020202020204" pitchFamily="34" charset="0"/>
                <a:cs typeface="Arial" panose="020B0604020202020204" pitchFamily="34" charset="0"/>
              </a:rPr>
              <a:t>4.Internal rotation:-                                                           </a:t>
            </a:r>
            <a:r>
              <a:rPr lang="en-US" sz="3200" dirty="0" smtClean="0">
                <a:latin typeface="Arial" panose="020B0604020202020204" pitchFamily="34" charset="0"/>
                <a:cs typeface="Arial" panose="020B0604020202020204" pitchFamily="34" charset="0"/>
              </a:rPr>
              <a:t>It is the turning of the </a:t>
            </a:r>
            <a:r>
              <a:rPr lang="en-US" sz="3200" dirty="0" err="1" smtClean="0">
                <a:latin typeface="Arial" panose="020B0604020202020204" pitchFamily="34" charset="0"/>
                <a:cs typeface="Arial" panose="020B0604020202020204" pitchFamily="34" charset="0"/>
              </a:rPr>
              <a:t>occipit</a:t>
            </a:r>
            <a:r>
              <a:rPr lang="en-US" sz="3200" dirty="0" smtClean="0">
                <a:latin typeface="Arial" panose="020B0604020202020204" pitchFamily="34" charset="0"/>
                <a:cs typeface="Arial" panose="020B0604020202020204" pitchFamily="34" charset="0"/>
              </a:rPr>
              <a:t> gradually from original position toward </a:t>
            </a:r>
            <a:r>
              <a:rPr lang="en-US" sz="3200" dirty="0" err="1" smtClean="0">
                <a:latin typeface="Arial" panose="020B0604020202020204" pitchFamily="34" charset="0"/>
                <a:cs typeface="Arial" panose="020B0604020202020204" pitchFamily="34" charset="0"/>
              </a:rPr>
              <a:t>symphysis</a:t>
            </a:r>
            <a:r>
              <a:rPr lang="en-US" sz="3200" dirty="0" smtClean="0">
                <a:latin typeface="Arial" panose="020B0604020202020204" pitchFamily="34" charset="0"/>
                <a:cs typeface="Arial" panose="020B0604020202020204" pitchFamily="34" charset="0"/>
              </a:rPr>
              <a:t> pubis (</a:t>
            </a:r>
            <a:r>
              <a:rPr lang="en-US" sz="3200" dirty="0" err="1" smtClean="0">
                <a:latin typeface="Arial" panose="020B0604020202020204" pitchFamily="34" charset="0"/>
                <a:cs typeface="Arial" panose="020B0604020202020204" pitchFamily="34" charset="0"/>
              </a:rPr>
              <a:t>Occipito</a:t>
            </a:r>
            <a:r>
              <a:rPr lang="en-US" sz="3200" dirty="0" smtClean="0">
                <a:latin typeface="Arial" panose="020B0604020202020204" pitchFamily="34" charset="0"/>
                <a:cs typeface="Arial" panose="020B0604020202020204" pitchFamily="34" charset="0"/>
              </a:rPr>
              <a:t>-anterior) commonly &amp; less common toward sacral promontory (</a:t>
            </a:r>
            <a:r>
              <a:rPr lang="en-US" sz="3200" dirty="0" err="1" smtClean="0">
                <a:latin typeface="Arial" panose="020B0604020202020204" pitchFamily="34" charset="0"/>
                <a:cs typeface="Arial" panose="020B0604020202020204" pitchFamily="34" charset="0"/>
              </a:rPr>
              <a:t>occipito</a:t>
            </a:r>
            <a:r>
              <a:rPr lang="en-US" sz="3200" dirty="0" smtClean="0">
                <a:latin typeface="Arial" panose="020B0604020202020204" pitchFamily="34" charset="0"/>
                <a:cs typeface="Arial" panose="020B0604020202020204" pitchFamily="34" charset="0"/>
              </a:rPr>
              <a:t>-posterior). It is essential for completion of labor. It is always associated with descend of head &amp; not occur until the is engaged.</a:t>
            </a:r>
            <a:endParaRPr lang="ar-IQ"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370259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70456"/>
            <a:ext cx="9942490" cy="6587543"/>
          </a:xfrm>
        </p:spPr>
        <p:txBody>
          <a:bodyPr>
            <a:normAutofit lnSpcReduction="10000"/>
          </a:bodyPr>
          <a:lstStyle/>
          <a:p>
            <a:pPr algn="l"/>
            <a:r>
              <a:rPr lang="en-US" sz="3600" b="1" dirty="0" smtClean="0">
                <a:latin typeface="Arial" panose="020B0604020202020204" pitchFamily="34" charset="0"/>
                <a:cs typeface="Arial" panose="020B0604020202020204" pitchFamily="34" charset="0"/>
              </a:rPr>
              <a:t>5. Extension:-                                                                 </a:t>
            </a:r>
            <a:r>
              <a:rPr lang="en-US" sz="3200" dirty="0" smtClean="0">
                <a:latin typeface="Arial" panose="020B0604020202020204" pitchFamily="34" charset="0"/>
                <a:cs typeface="Arial" panose="020B0604020202020204" pitchFamily="34" charset="0"/>
              </a:rPr>
              <a:t>As the head reach the </a:t>
            </a:r>
            <a:r>
              <a:rPr lang="en-US" sz="3200" dirty="0" err="1" smtClean="0">
                <a:latin typeface="Arial" panose="020B0604020202020204" pitchFamily="34" charset="0"/>
                <a:cs typeface="Arial" panose="020B0604020202020204" pitchFamily="34" charset="0"/>
              </a:rPr>
              <a:t>vulva;it</a:t>
            </a:r>
            <a:r>
              <a:rPr lang="en-US" sz="3200" dirty="0" smtClean="0">
                <a:latin typeface="Arial" panose="020B0604020202020204" pitchFamily="34" charset="0"/>
                <a:cs typeface="Arial" panose="020B0604020202020204" pitchFamily="34" charset="0"/>
              </a:rPr>
              <a:t> undergo extension. Extension bring the base of </a:t>
            </a:r>
            <a:r>
              <a:rPr lang="en-US" sz="3200" dirty="0" err="1" smtClean="0">
                <a:latin typeface="Arial" panose="020B0604020202020204" pitchFamily="34" charset="0"/>
                <a:cs typeface="Arial" panose="020B0604020202020204" pitchFamily="34" charset="0"/>
              </a:rPr>
              <a:t>occipit</a:t>
            </a:r>
            <a:r>
              <a:rPr lang="en-US" sz="3200" dirty="0" smtClean="0">
                <a:latin typeface="Arial" panose="020B0604020202020204" pitchFamily="34" charset="0"/>
                <a:cs typeface="Arial" panose="020B0604020202020204" pitchFamily="34" charset="0"/>
              </a:rPr>
              <a:t> in direct contact with inferior margin of </a:t>
            </a:r>
            <a:r>
              <a:rPr lang="en-US" sz="3200" dirty="0" err="1" smtClean="0">
                <a:latin typeface="Arial" panose="020B0604020202020204" pitchFamily="34" charset="0"/>
                <a:cs typeface="Arial" panose="020B0604020202020204" pitchFamily="34" charset="0"/>
              </a:rPr>
              <a:t>symphysis</a:t>
            </a:r>
            <a:r>
              <a:rPr lang="en-US" sz="3200" dirty="0" smtClean="0">
                <a:latin typeface="Arial" panose="020B0604020202020204" pitchFamily="34" charset="0"/>
                <a:cs typeface="Arial" panose="020B0604020202020204" pitchFamily="34" charset="0"/>
              </a:rPr>
              <a:t> pubis.                   As the vulvar outlet is directed upward forward so extension should occur before reaching vulvar outlet. Two forces come into play:-                    First:- Forces from uterus act posteriorly.      Second:- Forces from pelvic floor resistance &amp; </a:t>
            </a:r>
            <a:r>
              <a:rPr lang="en-US" sz="3200" dirty="0" err="1" smtClean="0">
                <a:latin typeface="Arial" panose="020B0604020202020204" pitchFamily="34" charset="0"/>
                <a:cs typeface="Arial" panose="020B0604020202020204" pitchFamily="34" charset="0"/>
              </a:rPr>
              <a:t>symphsis</a:t>
            </a:r>
            <a:r>
              <a:rPr lang="en-US" sz="3200" dirty="0" smtClean="0">
                <a:latin typeface="Arial" panose="020B0604020202020204" pitchFamily="34" charset="0"/>
                <a:cs typeface="Arial" panose="020B0604020202020204" pitchFamily="34" charset="0"/>
              </a:rPr>
              <a:t> pubis act anteriorly.                                       The head is delivered through vulvar outlet by </a:t>
            </a:r>
            <a:r>
              <a:rPr lang="en-US" sz="3200" dirty="0" err="1" smtClean="0">
                <a:latin typeface="Arial" panose="020B0604020202020204" pitchFamily="34" charset="0"/>
                <a:cs typeface="Arial" panose="020B0604020202020204" pitchFamily="34" charset="0"/>
              </a:rPr>
              <a:t>occipt</a:t>
            </a:r>
            <a:r>
              <a:rPr lang="en-US" sz="3200" dirty="0" smtClean="0">
                <a:latin typeface="Arial" panose="020B0604020202020204" pitchFamily="34" charset="0"/>
                <a:cs typeface="Arial" panose="020B0604020202020204" pitchFamily="34" charset="0"/>
              </a:rPr>
              <a:t>, </a:t>
            </a:r>
            <a:r>
              <a:rPr lang="en-US" sz="3200" dirty="0" err="1" smtClean="0">
                <a:latin typeface="Arial" panose="020B0604020202020204" pitchFamily="34" charset="0"/>
                <a:cs typeface="Arial" panose="020B0604020202020204" pitchFamily="34" charset="0"/>
              </a:rPr>
              <a:t>pregma</a:t>
            </a:r>
            <a:r>
              <a:rPr lang="en-US" sz="3200" dirty="0" smtClean="0">
                <a:latin typeface="Arial" panose="020B0604020202020204" pitchFamily="34" charset="0"/>
                <a:cs typeface="Arial" panose="020B0604020202020204" pitchFamily="34" charset="0"/>
              </a:rPr>
              <a:t>, forehead, nose, mouth &amp; finally the chin. After delivery the head drop downward so chin lie over anal orifice. </a:t>
            </a:r>
            <a:endParaRPr lang="ar-IQ"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963146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41668"/>
            <a:ext cx="10354614" cy="6716331"/>
          </a:xfrm>
        </p:spPr>
        <p:txBody>
          <a:bodyPr>
            <a:normAutofit/>
          </a:bodyPr>
          <a:lstStyle/>
          <a:p>
            <a:pPr algn="l"/>
            <a:r>
              <a:rPr lang="en-US" sz="3600" b="1" dirty="0" smtClean="0">
                <a:latin typeface="Arial" panose="020B0604020202020204" pitchFamily="34" charset="0"/>
                <a:cs typeface="Arial" panose="020B0604020202020204" pitchFamily="34" charset="0"/>
              </a:rPr>
              <a:t>6. Restitution:-                                                                      </a:t>
            </a:r>
            <a:r>
              <a:rPr lang="en-US" sz="3200" dirty="0" smtClean="0">
                <a:latin typeface="Arial" panose="020B0604020202020204" pitchFamily="34" charset="0"/>
                <a:cs typeface="Arial" panose="020B0604020202020204" pitchFamily="34" charset="0"/>
              </a:rPr>
              <a:t>It is the rotation of head by further 1/8 of circle toward transvers position in order to allow rotation of shoulder from transverse plane into </a:t>
            </a:r>
            <a:r>
              <a:rPr lang="en-US" sz="3200" dirty="0" err="1" smtClean="0">
                <a:latin typeface="Arial" panose="020B0604020202020204" pitchFamily="34" charset="0"/>
                <a:cs typeface="Arial" panose="020B0604020202020204" pitchFamily="34" charset="0"/>
              </a:rPr>
              <a:t>anterio</a:t>
            </a:r>
            <a:r>
              <a:rPr lang="en-US" sz="3200" dirty="0" smtClean="0">
                <a:latin typeface="Arial" panose="020B0604020202020204" pitchFamily="34" charset="0"/>
                <a:cs typeface="Arial" panose="020B0604020202020204" pitchFamily="34" charset="0"/>
              </a:rPr>
              <a:t>-posterior position. </a:t>
            </a:r>
            <a:r>
              <a:rPr lang="en-US" sz="3600" b="1" dirty="0" smtClean="0">
                <a:latin typeface="Arial" panose="020B0604020202020204" pitchFamily="34" charset="0"/>
                <a:cs typeface="Arial" panose="020B0604020202020204" pitchFamily="34" charset="0"/>
              </a:rPr>
              <a:t>7. External rotation of shoulder:-                                 </a:t>
            </a:r>
            <a:r>
              <a:rPr lang="en-US" sz="3200" dirty="0" smtClean="0">
                <a:latin typeface="Arial" panose="020B0604020202020204" pitchFamily="34" charset="0"/>
                <a:cs typeface="Arial" panose="020B0604020202020204" pitchFamily="34" charset="0"/>
              </a:rPr>
              <a:t>It occur together with restitution. As the shoulder is rotated to </a:t>
            </a:r>
            <a:r>
              <a:rPr lang="en-US" sz="3200" dirty="0" err="1" smtClean="0">
                <a:latin typeface="Arial" panose="020B0604020202020204" pitchFamily="34" charset="0"/>
                <a:cs typeface="Arial" panose="020B0604020202020204" pitchFamily="34" charset="0"/>
              </a:rPr>
              <a:t>anterio</a:t>
            </a:r>
            <a:r>
              <a:rPr lang="en-US" sz="3200" dirty="0" smtClean="0">
                <a:latin typeface="Arial" panose="020B0604020202020204" pitchFamily="34" charset="0"/>
                <a:cs typeface="Arial" panose="020B0604020202020204" pitchFamily="34" charset="0"/>
              </a:rPr>
              <a:t>-posterior position the anterior shoulder can be delivered by pulling the head downward followed by posterior shoulder by pulling head upward.</a:t>
            </a:r>
            <a:endParaRPr lang="ar-IQ"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414448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425" y="283335"/>
            <a:ext cx="9942489" cy="6387921"/>
          </a:xfrm>
        </p:spPr>
        <p:txBody>
          <a:bodyPr>
            <a:normAutofit/>
          </a:bodyPr>
          <a:lstStyle/>
          <a:p>
            <a:pPr algn="ctr"/>
            <a:endParaRPr lang="en-US" sz="7200" b="1" i="1" dirty="0" smtClean="0">
              <a:latin typeface="Arial" panose="020B0604020202020204" pitchFamily="34" charset="0"/>
              <a:cs typeface="Arial" panose="020B0604020202020204" pitchFamily="34" charset="0"/>
            </a:endParaRPr>
          </a:p>
          <a:p>
            <a:pPr algn="ctr"/>
            <a:endParaRPr lang="en-US" sz="7200" b="1" i="1" dirty="0">
              <a:latin typeface="Arial" panose="020B0604020202020204" pitchFamily="34" charset="0"/>
              <a:cs typeface="Arial" panose="020B0604020202020204" pitchFamily="34" charset="0"/>
            </a:endParaRPr>
          </a:p>
          <a:p>
            <a:pPr algn="ctr"/>
            <a:r>
              <a:rPr lang="en-US" sz="9600" b="1" i="1" dirty="0" smtClean="0">
                <a:latin typeface="Arial" panose="020B0604020202020204" pitchFamily="34" charset="0"/>
                <a:cs typeface="Arial" panose="020B0604020202020204" pitchFamily="34" charset="0"/>
              </a:rPr>
              <a:t>Thank you</a:t>
            </a:r>
            <a:endParaRPr lang="ar-IQ" sz="9600" b="1"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1589945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105</TotalTime>
  <Words>590</Words>
  <Application>Microsoft Office PowerPoint</Application>
  <PresentationFormat>Widescreen</PresentationFormat>
  <Paragraphs>21</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Tahoma</vt:lpstr>
      <vt:lpstr>Trebuchet MS</vt:lpstr>
      <vt:lpstr>Wingdings 3</vt:lpstr>
      <vt:lpstr>Facet</vt:lpstr>
      <vt:lpstr>Mechanism of labor presented by Dr. Methal A.Alrubaie Assistant professor Department of Obstetric &amp; Gynecology</vt:lpstr>
      <vt:lpstr>Objectives</vt:lpstr>
      <vt:lpstr>Definition</vt:lpstr>
      <vt:lpstr>Cardinal movement of labor</vt:lpstr>
      <vt:lpstr>PowerPoint Presentation</vt:lpstr>
      <vt:lpstr>PowerPoint Presentation</vt:lpstr>
      <vt:lpstr>PowerPoint Presentation</vt:lpstr>
      <vt:lpstr>PowerPoint Presentation</vt:lpstr>
      <vt:lpstr>PowerPoint Presentation</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Mechanism of labor presented by Dr. Methal A.Alrubaie Assistant professor Department of Obstetric &amp; Gynecology</dc:title>
  <dc:creator>InteL</dc:creator>
  <cp:lastModifiedBy>InteL</cp:lastModifiedBy>
  <cp:revision>28</cp:revision>
  <dcterms:created xsi:type="dcterms:W3CDTF">2020-07-01T15:13:04Z</dcterms:created>
  <dcterms:modified xsi:type="dcterms:W3CDTF">2020-10-06T14:29:56Z</dcterms:modified>
</cp:coreProperties>
</file>